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Default Extension="gif" ContentType="image/gif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73" r:id="rId4"/>
    <p:sldId id="274" r:id="rId5"/>
    <p:sldId id="260" r:id="rId6"/>
    <p:sldId id="270" r:id="rId7"/>
    <p:sldId id="262" r:id="rId8"/>
    <p:sldId id="263" r:id="rId9"/>
    <p:sldId id="264" r:id="rId10"/>
    <p:sldId id="265" r:id="rId11"/>
    <p:sldId id="277" r:id="rId12"/>
    <p:sldId id="278" r:id="rId13"/>
    <p:sldId id="271" r:id="rId14"/>
    <p:sldId id="280" r:id="rId15"/>
    <p:sldId id="281" r:id="rId16"/>
    <p:sldId id="279" r:id="rId17"/>
    <p:sldId id="275" r:id="rId18"/>
    <p:sldId id="269" r:id="rId19"/>
    <p:sldId id="268" r:id="rId20"/>
    <p:sldId id="266" r:id="rId2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8B29-A30A-48C3-9B55-8A9BB135FB97}" type="datetimeFigureOut">
              <a:rPr lang="hu-HU"/>
              <a:pPr>
                <a:defRPr/>
              </a:pPr>
              <a:t>2013.02.15.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3F0C6-E24B-47CB-9AB0-9977F3A4CAC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6728-709D-4FD8-AD46-5618065EEAD8}" type="datetimeFigureOut">
              <a:rPr lang="hu-HU"/>
              <a:pPr>
                <a:defRPr/>
              </a:pPr>
              <a:t>2013.02.15.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10E2A-6418-47FE-9201-B1114F4A4D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56A6F-2C1E-4FFC-B157-DE3AC7C8C37E}" type="datetimeFigureOut">
              <a:rPr lang="hu-HU"/>
              <a:pPr>
                <a:defRPr/>
              </a:pPr>
              <a:t>2013.02.15.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571EC-AABE-45A8-B4DC-8195CB782E1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CA5E-65CD-430B-874D-0803A78A670B}" type="datetimeFigureOut">
              <a:rPr lang="hu-HU"/>
              <a:pPr>
                <a:defRPr/>
              </a:pPr>
              <a:t>2013.02.15.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8A4B6-7F43-401E-B59A-6B62390764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2ACA-3B80-4798-BB88-B39E3BB2A1F7}" type="datetimeFigureOut">
              <a:rPr lang="hu-HU"/>
              <a:pPr>
                <a:defRPr/>
              </a:pPr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612B1-3D3F-4E6C-B882-1CC0C65597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E2B6D-D6F6-4C6F-AC10-16B0B75131C5}" type="datetimeFigureOut">
              <a:rPr lang="hu-HU"/>
              <a:pPr>
                <a:defRPr/>
              </a:pPr>
              <a:t>2013.02.15.</a:t>
            </a:fld>
            <a:endParaRPr lang="hu-HU"/>
          </a:p>
        </p:txBody>
      </p:sp>
      <p:sp>
        <p:nvSpPr>
          <p:cNvPr id="6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55C-72CF-4979-9EF6-17765AB23C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78E17-9805-42DA-BFB9-5B810B0DF0E9}" type="datetimeFigureOut">
              <a:rPr lang="hu-HU"/>
              <a:pPr>
                <a:defRPr/>
              </a:pPr>
              <a:t>2013.02.15.</a:t>
            </a:fld>
            <a:endParaRPr lang="hu-HU"/>
          </a:p>
        </p:txBody>
      </p:sp>
      <p:sp>
        <p:nvSpPr>
          <p:cNvPr id="8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4B6A6-6885-4B2E-9EF3-EF7CA1F91FE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EF3E-3008-4F20-8423-2C2B7C09578B}" type="datetimeFigureOut">
              <a:rPr lang="hu-HU"/>
              <a:pPr>
                <a:defRPr/>
              </a:pPr>
              <a:t>2013.02.15.</a:t>
            </a:fld>
            <a:endParaRPr lang="hu-HU"/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1A52E-C2BB-4B9C-894B-00685EF020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93FA0-EA9A-4F9E-B8F1-0CFE2C1CE2D1}" type="datetimeFigureOut">
              <a:rPr lang="hu-HU"/>
              <a:pPr>
                <a:defRPr/>
              </a:pPr>
              <a:t>2013.02.15.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33BBC-7A57-4BFF-91DD-BA6AC01F687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005C5-7771-490B-8B56-1F31EAC6C85F}" type="datetimeFigureOut">
              <a:rPr lang="hu-HU"/>
              <a:pPr>
                <a:defRPr/>
              </a:pPr>
              <a:t>2013.02.15.</a:t>
            </a:fld>
            <a:endParaRPr lang="hu-HU"/>
          </a:p>
        </p:txBody>
      </p:sp>
      <p:sp>
        <p:nvSpPr>
          <p:cNvPr id="6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4438-A46D-4ECF-A69C-E7056655CFC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95AB-FBFA-4D17-B12B-0AEF5F170574}" type="datetimeFigureOut">
              <a:rPr lang="hu-HU"/>
              <a:pPr>
                <a:defRPr/>
              </a:pPr>
              <a:t>2013.02.15.</a:t>
            </a:fld>
            <a:endParaRPr lang="hu-HU"/>
          </a:p>
        </p:txBody>
      </p:sp>
      <p:sp>
        <p:nvSpPr>
          <p:cNvPr id="6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5FB17-CF49-4AF4-B80F-786518F769A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27" name="Szöveg hely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060948-0D17-43E2-99AC-DEE30823B175}" type="datetimeFigureOut">
              <a:rPr lang="hu-HU"/>
              <a:pPr>
                <a:defRPr/>
              </a:pPr>
              <a:t>2013.02.15.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3C396D-CF7A-42A2-B8D9-0391D39C58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56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hu/search?q=sz&#233;lenergia" TargetMode="External"/><Relationship Id="rId7" Type="http://schemas.openxmlformats.org/officeDocument/2006/relationships/hyperlink" Target="http://www.energiakaland.hu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hyperlink" Target="https://www.google.hu/search?q=atomenergia" TargetMode="External"/><Relationship Id="rId5" Type="http://schemas.openxmlformats.org/officeDocument/2006/relationships/hyperlink" Target="https://www.google.hu/search?q=v&#237;zenergia" TargetMode="External"/><Relationship Id="rId4" Type="http://schemas.openxmlformats.org/officeDocument/2006/relationships/hyperlink" Target="https://www.google.hu/search?q=napenergi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03797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Energiavilág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58888" y="2060575"/>
            <a:ext cx="6400800" cy="4537075"/>
          </a:xfrm>
        </p:spPr>
        <p:txBody>
          <a:bodyPr/>
          <a:lstStyle/>
          <a:p>
            <a:r>
              <a:rPr lang="hu-HU" smtClean="0"/>
              <a:t>Készítette:</a:t>
            </a:r>
          </a:p>
          <a:p>
            <a:r>
              <a:rPr lang="hu-HU" smtClean="0"/>
              <a:t>Wittmann Márk</a:t>
            </a:r>
          </a:p>
          <a:p>
            <a:endParaRPr lang="hu-HU" sz="1400" smtClean="0"/>
          </a:p>
          <a:p>
            <a:r>
              <a:rPr lang="hu-HU" smtClean="0"/>
              <a:t>Felkészítő tanárom:</a:t>
            </a:r>
          </a:p>
          <a:p>
            <a:r>
              <a:rPr lang="hu-HU" smtClean="0"/>
              <a:t>Szakács Attiláné</a:t>
            </a:r>
          </a:p>
          <a:p>
            <a:endParaRPr lang="hu-HU" sz="1400" smtClean="0"/>
          </a:p>
          <a:p>
            <a:r>
              <a:rPr lang="hu-HU" smtClean="0"/>
              <a:t>Iskolám:</a:t>
            </a:r>
          </a:p>
          <a:p>
            <a:r>
              <a:rPr lang="hu-HU" smtClean="0"/>
              <a:t>Ihász Gábor Általános Iskola</a:t>
            </a:r>
          </a:p>
          <a:p>
            <a:r>
              <a:rPr lang="hu-HU" smtClean="0"/>
              <a:t>Vaszar Fő utca 9.</a:t>
            </a:r>
          </a:p>
        </p:txBody>
      </p:sp>
    </p:spTree>
    <p:custDataLst>
      <p:tags r:id="rId1"/>
    </p:custDataLst>
  </p:cSld>
  <p:clrMapOvr>
    <a:masterClrMapping/>
  </p:clrMapOvr>
  <p:transition advTm="182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12725" y="836613"/>
            <a:ext cx="8931275" cy="6337300"/>
          </a:xfrm>
        </p:spPr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hu-HU" i="1" u="sng" smtClean="0"/>
              <a:t>Tudnivaló a vízenergiáról:</a:t>
            </a:r>
          </a:p>
          <a:p>
            <a:pPr marL="136525" indent="0">
              <a:buFont typeface="Wingdings 2" pitchFamily="18" charset="2"/>
              <a:buNone/>
            </a:pPr>
            <a:r>
              <a:rPr lang="hu-HU" smtClean="0"/>
              <a:t>A vízenergiát a víz áramlása termeli. Ez valójában napenergia, mert ez az, ami fönntartja a víz körforgá-</a:t>
            </a:r>
          </a:p>
          <a:p>
            <a:pPr marL="136525" indent="0">
              <a:buFont typeface="Wingdings 2" pitchFamily="18" charset="2"/>
              <a:buNone/>
            </a:pPr>
            <a:r>
              <a:rPr lang="hu-HU" smtClean="0"/>
              <a:t>sát a Földön. A földre jutó napenergia negyedét elnyeli az óceánok tavak és folyók vizének párolgása.</a:t>
            </a:r>
          </a:p>
          <a:p>
            <a:pPr marL="136525" indent="0">
              <a:buFont typeface="Wingdings 2" pitchFamily="18" charset="2"/>
              <a:buNone/>
            </a:pPr>
            <a:r>
              <a:rPr lang="hu-HU" smtClean="0"/>
              <a:t>A víz kicsapódásakor a benne lévő energia nagy része termikus energia formában csapódik ki. Egy kis mennyiség, mindegy 0,06% visszamarad a hegyekre lehulló eső gravitációs potenciális energiájaként. Ahogy lefelé megy a víz a gravitációs potencionális energiából mozgási energia lesz.</a:t>
            </a:r>
          </a:p>
        </p:txBody>
      </p:sp>
    </p:spTree>
    <p:custDataLst>
      <p:tags r:id="rId1"/>
    </p:custDataLst>
  </p:cSld>
  <p:clrMapOvr>
    <a:masterClrMapping/>
  </p:clrMapOvr>
  <p:transition spd="slow" advTm="30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hu-HU" i="1" u="sng" smtClean="0"/>
              <a:t>Elektromos energia a vízenergia felhasználásával:</a:t>
            </a:r>
          </a:p>
          <a:p>
            <a:pPr marL="136525" indent="0">
              <a:buFont typeface="Wingdings 2" pitchFamily="18" charset="2"/>
              <a:buNone/>
            </a:pPr>
            <a:r>
              <a:rPr lang="hu-HU" smtClean="0"/>
              <a:t>Az áramló víz egy turbinát hajt meg, ami egy generátorhoz van kötve és a generátor így áramot termel.</a:t>
            </a:r>
          </a:p>
          <a:p>
            <a:pPr marL="136525" indent="0">
              <a:buFont typeface="Wingdings 2" pitchFamily="18" charset="2"/>
              <a:buNone/>
            </a:pPr>
            <a:r>
              <a:rPr lang="hu-HU" i="1" u="sng" smtClean="0"/>
              <a:t>Hol található:</a:t>
            </a:r>
          </a:p>
          <a:p>
            <a:pPr marL="136525" indent="0">
              <a:buFont typeface="Wingdings 2" pitchFamily="18" charset="2"/>
              <a:buNone/>
            </a:pPr>
            <a:r>
              <a:rPr lang="hu-HU" smtClean="0"/>
              <a:t>Nagyobb folyók, vagy magasan a tengerszint felett létesített mesterséges víztározók közelében, illetve duzzasztógátak építésére alkalmas helyszínekre telepítik.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4076700"/>
            <a:ext cx="4105275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235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Hátrányok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A gátak építése igen költséges.</a:t>
            </a:r>
          </a:p>
          <a:p>
            <a:r>
              <a:rPr lang="hu-HU" smtClean="0"/>
              <a:t>A tározók során értékes földterületeket árasztanak el, melynek során lakóterületek és természetes élőhelyek veszhetnek oda.</a:t>
            </a:r>
          </a:p>
          <a:p>
            <a:r>
              <a:rPr lang="hu-HU" smtClean="0"/>
              <a:t>A vízerőművek építésére alkalmas helyszínek   - például a hegységek – sok esetben távol esnek a lakott területektől, ahol az energiára szükség van. Új, nagyobb vízerőmű építése Magyarországon  nincs tervezve, kisebb helyi vízerőművek épülnek.</a:t>
            </a:r>
          </a:p>
        </p:txBody>
      </p:sp>
    </p:spTree>
    <p:custDataLst>
      <p:tags r:id="rId1"/>
    </p:custDataLst>
  </p:cSld>
  <p:clrMapOvr>
    <a:masterClrMapping/>
  </p:clrMapOvr>
  <p:transition spd="slow" advTm="275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Atomenergia</a:t>
            </a:r>
            <a:endParaRPr lang="hu-HU" dirty="0"/>
          </a:p>
        </p:txBody>
      </p:sp>
      <p:pic>
        <p:nvPicPr>
          <p:cNvPr id="5" name="Kép 4" descr="kép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1285860"/>
            <a:ext cx="6813526" cy="539939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97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476250"/>
            <a:ext cx="5148263" cy="6742113"/>
          </a:xfrm>
        </p:spPr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hu-HU" i="1" u="sng" smtClean="0"/>
              <a:t>Tudnivaló az atomenergiáról:</a:t>
            </a:r>
          </a:p>
          <a:p>
            <a:pPr marL="136525" indent="0">
              <a:buFont typeface="Wingdings 2" pitchFamily="18" charset="2"/>
              <a:buNone/>
            </a:pPr>
            <a:r>
              <a:rPr lang="hu-HU" smtClean="0"/>
              <a:t>Maghasadás: a maghasadás során  felszabaduló neutronok újabb és újabb uránatomokat hasítanak szét, és így tovább.</a:t>
            </a:r>
          </a:p>
          <a:p>
            <a:pPr marL="136525" indent="0">
              <a:buFont typeface="Wingdings 2" pitchFamily="18" charset="2"/>
              <a:buNone/>
            </a:pPr>
            <a:r>
              <a:rPr lang="hu-HU" smtClean="0"/>
              <a:t>Az atomerőművekben szabályozott láncreakció zajlik. A láncreakció sebességét grafit szabályozó rudak segítségével vezérlik, amelyek elnyelik a keletkező neutronok egy részét.</a:t>
            </a:r>
          </a:p>
          <a:p>
            <a:pPr marL="136525" indent="0">
              <a:buFont typeface="Wingdings 2" pitchFamily="18" charset="2"/>
              <a:buNone/>
            </a:pPr>
            <a:endParaRPr lang="hu-HU" smtClean="0"/>
          </a:p>
          <a:p>
            <a:pPr marL="136525" indent="0">
              <a:buFont typeface="Wingdings 2" pitchFamily="18" charset="2"/>
              <a:buNone/>
            </a:pPr>
            <a:endParaRPr lang="hu-HU" smtClean="0"/>
          </a:p>
        </p:txBody>
      </p:sp>
      <p:pic>
        <p:nvPicPr>
          <p:cNvPr id="4" name="Kép 3" descr="Kép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500042"/>
            <a:ext cx="3381582" cy="597429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288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hu-HU" i="1" u="sng" smtClean="0"/>
              <a:t>Elektromos energia atomenergia felhasználásával:</a:t>
            </a:r>
          </a:p>
          <a:p>
            <a:pPr marL="136525" indent="0">
              <a:buFont typeface="Wingdings 2" pitchFamily="18" charset="2"/>
              <a:buNone/>
            </a:pPr>
            <a:r>
              <a:rPr lang="hu-HU" smtClean="0"/>
              <a:t>A maghasadásból származó hőt vízmelegítésre használják. A meleg vízből gőz lesz, ami meghajtja a turbinák lapjait, ami a generátorhoz van kapcsolva és a generátor elektromos energiát fejleszt. A modern atomerőművekben alacsonyabb nyomású gőzt állítanak elő, mint a szén- vagy olajtüzelésű erőművekben.</a:t>
            </a:r>
          </a:p>
          <a:p>
            <a:pPr marL="136525" indent="0">
              <a:buFont typeface="Wingdings 2" pitchFamily="18" charset="2"/>
              <a:buNone/>
            </a:pPr>
            <a:r>
              <a:rPr lang="hu-HU" i="1" u="sng" smtClean="0"/>
              <a:t>Hol található:</a:t>
            </a:r>
          </a:p>
          <a:p>
            <a:pPr marL="136525" indent="0">
              <a:buFont typeface="Wingdings 2" pitchFamily="18" charset="2"/>
              <a:buNone/>
            </a:pPr>
            <a:r>
              <a:rPr lang="hu-HU" smtClean="0"/>
              <a:t>A világon sok helyen találhatók uránkészletek: </a:t>
            </a:r>
            <a:br>
              <a:rPr lang="hu-HU" smtClean="0"/>
            </a:br>
            <a:r>
              <a:rPr lang="hu-HU" smtClean="0"/>
              <a:t>a legtöbb uránt Kanada exportálja, de Ausztráliában van a legnagyobb készlet.</a:t>
            </a:r>
          </a:p>
        </p:txBody>
      </p:sp>
    </p:spTree>
    <p:custDataLst>
      <p:tags r:id="rId1"/>
    </p:custDataLst>
  </p:cSld>
  <p:clrMapOvr>
    <a:masterClrMapping/>
  </p:clrMapOvr>
  <p:transition spd="slow" advTm="28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Hátrányok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u-HU" sz="2600" smtClean="0"/>
              <a:t>Az atomerőművek nem túl népszerűek azok körében, akiket aggaszt az üzemeltetés biztonsága.</a:t>
            </a:r>
          </a:p>
          <a:p>
            <a:pPr>
              <a:lnSpc>
                <a:spcPct val="90000"/>
              </a:lnSpc>
            </a:pPr>
            <a:r>
              <a:rPr lang="hu-HU" sz="2600" smtClean="0"/>
              <a:t>Az atomenergia nem megújuló energiaforrás. </a:t>
            </a:r>
            <a:br>
              <a:rPr lang="hu-HU" sz="2600" smtClean="0"/>
            </a:br>
            <a:r>
              <a:rPr lang="hu-HU" sz="2600" smtClean="0"/>
              <a:t>A meglevő készletek kimerülése után az urán nem pótolható más anyagokkal.</a:t>
            </a:r>
          </a:p>
          <a:p>
            <a:pPr>
              <a:lnSpc>
                <a:spcPct val="90000"/>
              </a:lnSpc>
            </a:pPr>
            <a:r>
              <a:rPr lang="hu-HU" sz="2600" smtClean="0"/>
              <a:t>Az atomenergia használata során radioaktív hulladék keletkezik, amit hosszú időre lezárt tárolókba kell temetni. Így elhelyezése kiemelt fontosságú.</a:t>
            </a:r>
          </a:p>
          <a:p>
            <a:pPr>
              <a:lnSpc>
                <a:spcPct val="90000"/>
              </a:lnSpc>
            </a:pPr>
            <a:r>
              <a:rPr lang="hu-HU" sz="2600" smtClean="0"/>
              <a:t>Az atomerőműveket nem lehet könnyen elindítani vagy leállítani.</a:t>
            </a:r>
          </a:p>
          <a:p>
            <a:pPr>
              <a:lnSpc>
                <a:spcPct val="90000"/>
              </a:lnSpc>
            </a:pPr>
            <a:r>
              <a:rPr lang="hu-HU" sz="2600" smtClean="0"/>
              <a:t>A hulladék elhelyezése fontos, megoldandó probléma.</a:t>
            </a:r>
          </a:p>
        </p:txBody>
      </p:sp>
    </p:spTree>
    <p:custDataLst>
      <p:tags r:id="rId1"/>
    </p:custDataLst>
  </p:cSld>
  <p:clrMapOvr>
    <a:masterClrMapping/>
  </p:clrMapOvr>
  <p:transition spd="slow" advTm="384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Energia</a:t>
            </a:r>
            <a:endParaRPr lang="hu-H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1379538"/>
            <a:ext cx="8281987" cy="5478462"/>
          </a:xfrm>
        </p:spPr>
      </p:pic>
    </p:spTree>
    <p:custDataLst>
      <p:tags r:id="rId1"/>
    </p:custDataLst>
  </p:cSld>
  <p:clrMapOvr>
    <a:masterClrMapping/>
  </p:clrMapOvr>
  <p:transition spd="slow" advTm="232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Kérdések</a:t>
            </a:r>
            <a:br>
              <a:rPr lang="hu-HU" dirty="0" smtClean="0"/>
            </a:br>
            <a:r>
              <a:rPr lang="hu-HU" dirty="0" smtClean="0"/>
              <a:t>(20 másodperc/kérdés)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8313" y="1335088"/>
            <a:ext cx="8229600" cy="55229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000" smtClean="0"/>
              <a:t>Mivel nyerjük ki a napenergiát és hova érdemes építeni?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000" smtClean="0"/>
              <a:t>napelemekkel, igen fényes helyre pl: Szahara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000" smtClean="0"/>
              <a:t>Milyen hátrányai vannak a napelemeknek?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000" smtClean="0"/>
              <a:t>1.felhős időben kevésbé, éjjel meg egyáltalán nem működnek.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000" smtClean="0"/>
              <a:t>2.A napenergia hatékonyabb a melegebb klímájú területeken,  így  ˙˙˙felhasználhatósága hazánkban korlátozott.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000" smtClean="0"/>
              <a:t>3.Magyarországon elég sok a napsütés, de jóval kevesebb a déli országoknál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000" smtClean="0"/>
              <a:t>Magyarországon hány szélerőmű van ma?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000" smtClean="0"/>
              <a:t>155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000" smtClean="0"/>
              <a:t>Hova érdemes építeni a szélerőműveket?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000" smtClean="0"/>
              <a:t>dombvidék, part menti környék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000" smtClean="0"/>
              <a:t>Hogyan készül a vízenergia?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000" smtClean="0"/>
              <a:t>Az áramló víz egy turbinát hajt meg, ami egy generátorhoz van kötve és a generátor így áramot termel.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000" smtClean="0"/>
              <a:t>Hogyan történik az energiatermelés folyamata?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000" smtClean="0"/>
              <a:t>A meleg vízből gőz lesz, ami meghajtja a turbinák lapjait, ami a generátorhoz van kapcsolva és a generátor elektromos energiát fejleszt.</a:t>
            </a:r>
          </a:p>
        </p:txBody>
      </p:sp>
    </p:spTree>
    <p:custDataLst>
      <p:tags r:id="rId1"/>
    </p:custDataLst>
  </p:cSld>
  <p:clrMapOvr>
    <a:masterClrMapping/>
  </p:clrMapOvr>
  <p:transition spd="slow" advTm="1502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Documents and Settings\Márk új\Asztal\www.tvn.hu_8747d34d7f4f359c1d3cb97a236291c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2349500"/>
            <a:ext cx="2471737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116013" y="333375"/>
            <a:ext cx="7488237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Köszönöm a figyelmet!</a:t>
            </a:r>
          </a:p>
        </p:txBody>
      </p:sp>
    </p:spTree>
    <p:custDataLst>
      <p:tags r:id="rId1"/>
    </p:custDataLst>
  </p:cSld>
  <p:clrMapOvr>
    <a:masterClrMapping/>
  </p:clrMapOvr>
  <p:transition spd="slow" advTm="78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Napenergia</a:t>
            </a:r>
            <a:endParaRPr lang="hu-HU" dirty="0"/>
          </a:p>
        </p:txBody>
      </p:sp>
      <p:sp>
        <p:nvSpPr>
          <p:cNvPr id="14341" name="AutoShape 5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hu-HU"/>
          </a:p>
        </p:txBody>
      </p:sp>
      <p:sp>
        <p:nvSpPr>
          <p:cNvPr id="14343" name="AutoShape 7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hu-HU"/>
          </a:p>
        </p:txBody>
      </p:sp>
      <p:pic>
        <p:nvPicPr>
          <p:cNvPr id="6" name="Kép 5" descr="Kép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285860"/>
            <a:ext cx="8126412" cy="540551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9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hu-HU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dirty="0">
                <a:hlinkClick r:id="rId3"/>
              </a:rPr>
              <a:t>https://</a:t>
            </a:r>
            <a:r>
              <a:rPr lang="hu-HU" dirty="0" smtClean="0">
                <a:hlinkClick r:id="rId3"/>
              </a:rPr>
              <a:t>www.google.hu/search?q=szélenergia</a:t>
            </a:r>
            <a:endParaRPr lang="hu-HU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dirty="0">
                <a:hlinkClick r:id="rId4"/>
              </a:rPr>
              <a:t>https://</a:t>
            </a:r>
            <a:r>
              <a:rPr lang="hu-HU" dirty="0" smtClean="0">
                <a:hlinkClick r:id="rId4"/>
              </a:rPr>
              <a:t>www.google.hu/search?q=napenergia</a:t>
            </a:r>
            <a:endParaRPr lang="hu-HU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dirty="0">
                <a:hlinkClick r:id="rId5"/>
              </a:rPr>
              <a:t>https://</a:t>
            </a:r>
            <a:r>
              <a:rPr lang="hu-HU" dirty="0" smtClean="0">
                <a:hlinkClick r:id="rId5"/>
              </a:rPr>
              <a:t>www.google.hu/search?q=vízenergia</a:t>
            </a:r>
            <a:endParaRPr lang="hu-HU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dirty="0">
                <a:hlinkClick r:id="rId6"/>
              </a:rPr>
              <a:t>https://</a:t>
            </a:r>
            <a:r>
              <a:rPr lang="hu-HU" dirty="0" smtClean="0">
                <a:hlinkClick r:id="rId6"/>
              </a:rPr>
              <a:t>www.google.hu/search?q=atomenergia</a:t>
            </a:r>
            <a:endParaRPr lang="hu-HU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dirty="0">
                <a:hlinkClick r:id="rId7"/>
              </a:rPr>
              <a:t>http://</a:t>
            </a:r>
            <a:r>
              <a:rPr lang="hu-HU" dirty="0" smtClean="0">
                <a:hlinkClick r:id="rId7"/>
              </a:rPr>
              <a:t>www.energiakaland.hu</a:t>
            </a:r>
            <a:endParaRPr lang="hu-HU" dirty="0" smtClean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hu-HU" dirty="0"/>
          </a:p>
        </p:txBody>
      </p:sp>
    </p:spTree>
    <p:custDataLst>
      <p:tags r:id="rId1"/>
    </p:custDataLst>
  </p:cSld>
  <p:clrMapOvr>
    <a:masterClrMapping/>
  </p:clrMapOvr>
  <p:transition spd="slow" advTm="167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40200" y="333375"/>
            <a:ext cx="4691063" cy="6264275"/>
          </a:xfrm>
        </p:spPr>
        <p:txBody>
          <a:bodyPr>
            <a:normAutofit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hu-HU" sz="2600" i="1" u="sng" smtClean="0"/>
              <a:t>Tudnivaló a napenergiáról:</a:t>
            </a:r>
          </a:p>
          <a:p>
            <a:pPr marL="136525" indent="0">
              <a:buFont typeface="Wingdings 2" pitchFamily="18" charset="2"/>
              <a:buNone/>
            </a:pPr>
            <a:r>
              <a:rPr lang="hu-HU" sz="2600" smtClean="0"/>
              <a:t>A napenergiát a napból nyerjük. A nap egy nagy energiát termelő csillag.        A nap másodpercenként 4,3 tonnányi hidrogént alakít át és közben energiát sugároz. Ennek csak egy töredéke éri el a földet, de a napelemeknek hála a 18%-os energia helyett 41%-os energiát tudunk kinyerni a napból. Ez az energia 8 perccel azután éri el a földet, hogy elhagyta a Napot.</a:t>
            </a:r>
          </a:p>
        </p:txBody>
      </p:sp>
      <p:pic>
        <p:nvPicPr>
          <p:cNvPr id="4" name="Kép 3" descr="Kép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928670"/>
            <a:ext cx="3891802" cy="478634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296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24188" y="115888"/>
            <a:ext cx="5949950" cy="6553200"/>
          </a:xfrm>
        </p:spPr>
        <p:txBody>
          <a:bodyPr>
            <a:normAutofit/>
          </a:bodyPr>
          <a:lstStyle/>
          <a:p>
            <a:pPr marL="136525" indent="0">
              <a:lnSpc>
                <a:spcPct val="90000"/>
              </a:lnSpc>
              <a:buFont typeface="Wingdings 2" pitchFamily="18" charset="2"/>
              <a:buNone/>
            </a:pPr>
            <a:r>
              <a:rPr lang="hu-HU" i="1" u="sng" smtClean="0"/>
              <a:t>Hasznosítása:</a:t>
            </a:r>
          </a:p>
          <a:p>
            <a:pPr marL="136525" indent="0">
              <a:lnSpc>
                <a:spcPct val="90000"/>
              </a:lnSpc>
              <a:buFont typeface="Wingdings 2" pitchFamily="18" charset="2"/>
              <a:buNone/>
            </a:pPr>
            <a:r>
              <a:rPr lang="hu-HU" smtClean="0"/>
              <a:t>Kétféleképpen lehet hasznosítani.</a:t>
            </a:r>
          </a:p>
          <a:p>
            <a:pPr marL="136525" indent="0">
              <a:lnSpc>
                <a:spcPct val="90000"/>
              </a:lnSpc>
              <a:buFont typeface="Wingdings 2" pitchFamily="18" charset="2"/>
              <a:buNone/>
            </a:pPr>
            <a:r>
              <a:rPr lang="hu-HU" smtClean="0"/>
              <a:t>A fény energiáját fotogalván elemekkel árammá lehet alakítani. Ezek a napelemek az épület tetejére vagy oldalára szerelhetők fel.           A napkollektoros vízmelegítők miatt meleg vízhez juthatunk. </a:t>
            </a:r>
            <a:br>
              <a:rPr lang="hu-HU" smtClean="0"/>
            </a:br>
            <a:r>
              <a:rPr lang="hu-HU" smtClean="0"/>
              <a:t>A  napkollektorokban folyadék található, ami felmelegszik és utána a melegvíztartályba folyik.</a:t>
            </a:r>
          </a:p>
          <a:p>
            <a:pPr marL="136525" indent="0">
              <a:lnSpc>
                <a:spcPct val="90000"/>
              </a:lnSpc>
              <a:buFont typeface="Wingdings 2" pitchFamily="18" charset="2"/>
              <a:buNone/>
            </a:pPr>
            <a:r>
              <a:rPr lang="hu-HU" i="1" u="sng" smtClean="0"/>
              <a:t>Hol található:</a:t>
            </a:r>
            <a:endParaRPr lang="hu-HU" smtClean="0"/>
          </a:p>
          <a:p>
            <a:pPr marL="136525" indent="0">
              <a:lnSpc>
                <a:spcPct val="90000"/>
              </a:lnSpc>
              <a:buFont typeface="Wingdings 2" pitchFamily="18" charset="2"/>
              <a:buNone/>
            </a:pPr>
            <a:r>
              <a:rPr lang="hu-HU" smtClean="0"/>
              <a:t>Ezeket a napkollektorokat csak igen napfényes helyen kifizetődő építeni, például a Szaharában.</a:t>
            </a:r>
            <a:endParaRPr lang="hu-HU" i="1" u="sng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263" y="3027363"/>
            <a:ext cx="2955925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15888"/>
            <a:ext cx="3024188" cy="263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32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Hátrányok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8313" y="1844675"/>
            <a:ext cx="8218487" cy="4525963"/>
          </a:xfrm>
        </p:spPr>
        <p:txBody>
          <a:bodyPr/>
          <a:lstStyle/>
          <a:p>
            <a:r>
              <a:rPr lang="hu-HU" smtClean="0"/>
              <a:t>A napelemek felhős időben kevésbé, </a:t>
            </a:r>
            <a:br>
              <a:rPr lang="hu-HU" smtClean="0"/>
            </a:br>
            <a:r>
              <a:rPr lang="hu-HU" smtClean="0"/>
              <a:t>éjjel pedig egyáltalán nem működnek.</a:t>
            </a:r>
          </a:p>
          <a:p>
            <a:r>
              <a:rPr lang="hu-HU" smtClean="0"/>
              <a:t>A napenergia hatékonyabb a melegebb klímájú területeken,  így felhasználhatósága hazánkban korlátozott.</a:t>
            </a:r>
          </a:p>
          <a:p>
            <a:r>
              <a:rPr lang="hu-HU" smtClean="0"/>
              <a:t>Magyarországon elég sok a napsütés, </a:t>
            </a:r>
            <a:br>
              <a:rPr lang="hu-HU" smtClean="0"/>
            </a:br>
            <a:r>
              <a:rPr lang="hu-HU" smtClean="0"/>
              <a:t>de jóval kevesebb a déli országoknál</a:t>
            </a:r>
          </a:p>
        </p:txBody>
      </p:sp>
    </p:spTree>
    <p:custDataLst>
      <p:tags r:id="rId1"/>
    </p:custDataLst>
  </p:cSld>
  <p:clrMapOvr>
    <a:masterClrMapping/>
  </p:clrMapOvr>
  <p:transition spd="slow" advTm="90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6856" y="228656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Szélenergia</a:t>
            </a:r>
            <a:endParaRPr lang="hu-HU" dirty="0"/>
          </a:p>
        </p:txBody>
      </p:sp>
      <p:pic>
        <p:nvPicPr>
          <p:cNvPr id="18437" name="Picture 5" descr="szelenergi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484313"/>
            <a:ext cx="8569325" cy="535463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37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60350"/>
            <a:ext cx="5641975" cy="6380163"/>
          </a:xfrm>
        </p:spPr>
        <p:txBody>
          <a:bodyPr>
            <a:normAutofit lnSpcReduction="10000"/>
          </a:bodyPr>
          <a:lstStyle/>
          <a:p>
            <a:pPr marL="136525" indent="0">
              <a:lnSpc>
                <a:spcPct val="90000"/>
              </a:lnSpc>
              <a:buFont typeface="Wingdings 2" pitchFamily="18" charset="2"/>
              <a:buNone/>
            </a:pPr>
            <a:r>
              <a:rPr lang="hu-HU" sz="2400" i="1" u="sng" smtClean="0"/>
              <a:t>Tudnivaló a szélenergiáról:</a:t>
            </a:r>
          </a:p>
          <a:p>
            <a:pPr marL="136525" indent="0">
              <a:lnSpc>
                <a:spcPct val="90000"/>
              </a:lnSpc>
              <a:buFont typeface="Wingdings 2" pitchFamily="18" charset="2"/>
              <a:buNone/>
            </a:pPr>
            <a:r>
              <a:rPr lang="hu-HU" sz="2400" smtClean="0"/>
              <a:t>A szél a Föld légkörét egyenlőtlenül érő napsugárzás hatására alakul ki. Magyarországon most építik a legtöbb szélerőművet. Jelenleg 155 szélerőmű van Magyarországon   ami 295 MW teljesítményű.</a:t>
            </a:r>
          </a:p>
          <a:p>
            <a:pPr marL="136525" indent="0">
              <a:lnSpc>
                <a:spcPct val="90000"/>
              </a:lnSpc>
              <a:buFont typeface="Wingdings 2" pitchFamily="18" charset="2"/>
              <a:buNone/>
            </a:pPr>
            <a:r>
              <a:rPr lang="hu-HU" sz="2400" i="1" u="sng" smtClean="0"/>
              <a:t>Elektromos energia szélenergia felhasználásával:</a:t>
            </a:r>
            <a:endParaRPr lang="hu-HU" sz="2400" i="1" smtClean="0"/>
          </a:p>
          <a:p>
            <a:pPr marL="136525" indent="0">
              <a:lnSpc>
                <a:spcPct val="90000"/>
              </a:lnSpc>
              <a:buFont typeface="Wingdings 2" pitchFamily="18" charset="2"/>
              <a:buNone/>
            </a:pPr>
            <a:r>
              <a:rPr lang="hu-HU" sz="2400" smtClean="0"/>
              <a:t>A szélturbina lapjai körül áramló levegő alacsony légnyomást hoz létre a lapátok mögött és ettől forog a turbina. A lapát egy generátorral van összekötve,  ami így áramot termel.</a:t>
            </a:r>
          </a:p>
          <a:p>
            <a:pPr marL="136525" indent="0">
              <a:lnSpc>
                <a:spcPct val="90000"/>
              </a:lnSpc>
              <a:buFont typeface="Wingdings 2" pitchFamily="18" charset="2"/>
              <a:buNone/>
            </a:pPr>
            <a:r>
              <a:rPr lang="hu-HU" sz="2400" i="1" u="sng" smtClean="0"/>
              <a:t>Hol található:</a:t>
            </a:r>
          </a:p>
          <a:p>
            <a:pPr marL="136525" indent="0">
              <a:lnSpc>
                <a:spcPct val="90000"/>
              </a:lnSpc>
              <a:buFont typeface="Wingdings 2" pitchFamily="18" charset="2"/>
              <a:buNone/>
            </a:pPr>
            <a:r>
              <a:rPr lang="hu-HU" sz="2400" smtClean="0"/>
              <a:t>Ahol megfelelő mennyiségű szél</a:t>
            </a:r>
          </a:p>
          <a:p>
            <a:pPr marL="136525" indent="0">
              <a:lnSpc>
                <a:spcPct val="90000"/>
              </a:lnSpc>
              <a:buFont typeface="Wingdings 2" pitchFamily="18" charset="2"/>
              <a:buNone/>
            </a:pPr>
            <a:r>
              <a:rPr lang="hu-HU" sz="2400" smtClean="0"/>
              <a:t>van. Általában a part menti környéken</a:t>
            </a:r>
          </a:p>
          <a:p>
            <a:pPr marL="136525" indent="0">
              <a:lnSpc>
                <a:spcPct val="90000"/>
              </a:lnSpc>
              <a:buFont typeface="Wingdings 2" pitchFamily="18" charset="2"/>
              <a:buNone/>
            </a:pPr>
            <a:r>
              <a:rPr lang="hu-HU" sz="2400" smtClean="0"/>
              <a:t>vagy dombvidékeknél.</a:t>
            </a:r>
          </a:p>
        </p:txBody>
      </p:sp>
      <p:pic>
        <p:nvPicPr>
          <p:cNvPr id="5" name="Kép 4" descr="Kép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7938" y="285728"/>
            <a:ext cx="3406062" cy="635798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374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Hátrányok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mtClean="0"/>
              <a:t>Nem tudjuk befolyásolni mikor fújjon a szél.</a:t>
            </a:r>
          </a:p>
          <a:p>
            <a:pPr>
              <a:lnSpc>
                <a:spcPct val="90000"/>
              </a:lnSpc>
            </a:pPr>
            <a:r>
              <a:rPr lang="hu-HU" smtClean="0"/>
              <a:t>Nagyon gyenge, vagy nagyon erős szélben a turbinák leállnak.</a:t>
            </a:r>
          </a:p>
          <a:p>
            <a:pPr>
              <a:lnSpc>
                <a:spcPct val="90000"/>
              </a:lnSpc>
            </a:pPr>
            <a:r>
              <a:rPr lang="hu-HU" smtClean="0"/>
              <a:t>A szélerőművek csak bizonyos helyeken építhetők. Ezek többnyire szeles helyek, mint például a dombvidékek vagy tengerpartok.</a:t>
            </a:r>
          </a:p>
          <a:p>
            <a:pPr>
              <a:lnSpc>
                <a:spcPct val="90000"/>
              </a:lnSpc>
            </a:pPr>
            <a:r>
              <a:rPr lang="hu-HU" smtClean="0"/>
              <a:t>Nem mindenki szereti a szélerőművek látványát.</a:t>
            </a:r>
          </a:p>
          <a:p>
            <a:pPr>
              <a:lnSpc>
                <a:spcPct val="90000"/>
              </a:lnSpc>
            </a:pPr>
            <a:r>
              <a:rPr lang="hu-HU" smtClean="0"/>
              <a:t>A szélturbinák forgás közben kárt okozhatnak  az élővilágnak: elsősorban a levegőben repülő állatoknak (madarak, denevérek, rovarok)</a:t>
            </a:r>
          </a:p>
        </p:txBody>
      </p:sp>
    </p:spTree>
    <p:custDataLst>
      <p:tags r:id="rId1"/>
    </p:custDataLst>
  </p:cSld>
  <p:clrMapOvr>
    <a:masterClrMapping/>
  </p:clrMapOvr>
  <p:transition spd="slow" advTm="202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Vízenergia</a:t>
            </a:r>
            <a:endParaRPr lang="hu-HU" dirty="0"/>
          </a:p>
        </p:txBody>
      </p:sp>
      <p:sp>
        <p:nvSpPr>
          <p:cNvPr id="21511" name="AutoShape 7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536950" cy="3536950"/>
          </a:xfrm>
          <a:prstGeom prst="rect">
            <a:avLst/>
          </a:prstGeom>
          <a:noFill/>
        </p:spPr>
        <p:txBody>
          <a:bodyPr/>
          <a:lstStyle/>
          <a:p>
            <a:endParaRPr lang="hu-HU"/>
          </a:p>
        </p:txBody>
      </p:sp>
      <p:pic>
        <p:nvPicPr>
          <p:cNvPr id="5" name="Kép 4" descr="Kép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714488"/>
            <a:ext cx="8653400" cy="492548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95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3.3|1.6|1.5|1.6|1.5|1.4|1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5|3.3|2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5|1.4|1.5|1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7|1.1|1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2|2.6|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8|4.9|2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7|1.9|2.2|4.3|20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6|12.7|7.4|14.8|2.9|6.3|4.2|17.4|5.2|15.4|5.2|17.3|7.5|16.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2.5|2|1.6|1.6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9|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4|1.5|6.7|2.1|2.6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2|2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|2.2|3.3|2.2|3|2.2|2|2.1|13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1|2|1.6|2.7|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602</TotalTime>
  <Words>774</Words>
  <Application>Microsoft Office PowerPoint</Application>
  <PresentationFormat>Diavetítés a képernyőre (4:3 oldalarány)</PresentationFormat>
  <Paragraphs>88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Hegycsúcs</vt:lpstr>
      <vt:lpstr>Energiavilág</vt:lpstr>
      <vt:lpstr>Napenergia</vt:lpstr>
      <vt:lpstr>3. dia</vt:lpstr>
      <vt:lpstr>4. dia</vt:lpstr>
      <vt:lpstr>Hátrányok</vt:lpstr>
      <vt:lpstr>Szélenergia</vt:lpstr>
      <vt:lpstr>7. dia</vt:lpstr>
      <vt:lpstr>Hátrányok</vt:lpstr>
      <vt:lpstr>Vízenergia</vt:lpstr>
      <vt:lpstr>10. dia</vt:lpstr>
      <vt:lpstr>11. dia</vt:lpstr>
      <vt:lpstr>Hátrányok</vt:lpstr>
      <vt:lpstr>Atomenergia</vt:lpstr>
      <vt:lpstr>14. dia</vt:lpstr>
      <vt:lpstr>15. dia</vt:lpstr>
      <vt:lpstr>Hátrányok</vt:lpstr>
      <vt:lpstr>Energia</vt:lpstr>
      <vt:lpstr>Kérdések (20 másodperc/kérdés)</vt:lpstr>
      <vt:lpstr>19. dia</vt:lpstr>
      <vt:lpstr>Források</vt:lpstr>
    </vt:vector>
  </TitlesOfParts>
  <Company>Privát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Energiavilág</dc:title>
  <dc:creator>Márk új</dc:creator>
  <cp:lastModifiedBy>Szakács</cp:lastModifiedBy>
  <cp:revision>51</cp:revision>
  <dcterms:created xsi:type="dcterms:W3CDTF">2013-02-06T17:10:16Z</dcterms:created>
  <dcterms:modified xsi:type="dcterms:W3CDTF">2013-02-15T19:52:05Z</dcterms:modified>
</cp:coreProperties>
</file>